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FDC"/>
    <a:srgbClr val="CCD2DF"/>
    <a:srgbClr val="E2D6EC"/>
    <a:srgbClr val="F3EACC"/>
    <a:srgbClr val="CCEFFC"/>
    <a:srgbClr val="EDEDED"/>
    <a:srgbClr val="FFCCCC"/>
    <a:srgbClr val="740BB5"/>
    <a:srgbClr val="F67D5E"/>
    <a:srgbClr val="FAC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38585" autoAdjust="0"/>
  </p:normalViewPr>
  <p:slideViewPr>
    <p:cSldViewPr snapToGrid="0">
      <p:cViewPr varScale="1">
        <p:scale>
          <a:sx n="44" d="100"/>
          <a:sy n="44" d="100"/>
        </p:scale>
        <p:origin x="26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Often find myself doing other things during Teams meetings.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Then struggle to find the right Teams Window / unmute when suddenly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project developers a – maybe the not most straightforward! – solution to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0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have whetted your appetite for playing with hardware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can recommend with the Arduino starter kit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 requires very little knowledge of electronics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Real projects talked through in the projects book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Everything you need is in the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Components of these can be built into more ambitious ideas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Get’s you into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fact, you could build a USB (not BT) version of the above with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great fun!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45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Approach is to: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Create some hardware that is sat on the desk to control teams: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Functions to: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Cycle windows to front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mute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camera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 this is always available no matter what is happening on the 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Maybe with some display/audio to give feedback.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Device would communicate wirelessly with the computer running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Using some protocol, I need to define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software agent on the PC running Teams would listen to this protocol and control Team appropriately.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Hardware based around a Microcontroller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old familiar Arduino (nano)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 through specs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Aside Microcontroller vs Microprocessor, Arduino vs Raspberry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capable of running a machine code programme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is full blown computer with a full operating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just has a boot loader, and you are writing on the metal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can deliver maybe - 16mA per pin max not exceeding a total of 50mA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more like 40mA per pin max total 200mA max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 can drive a lot more directly from the Arduino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pushes C/C++ as Dev language as opposed to Python on the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simpler/less </a:t>
            </a:r>
            <a:r>
              <a:rPr lang="en-GB" dirty="0" err="1"/>
              <a:t>poweful</a:t>
            </a:r>
            <a:r>
              <a:rPr lang="en-GB" dirty="0"/>
              <a:t> and cheaper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fewer interfaces – typically just USB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– typically </a:t>
            </a:r>
            <a:r>
              <a:rPr lang="en-GB" dirty="0" err="1"/>
              <a:t>WiFi</a:t>
            </a:r>
            <a:r>
              <a:rPr lang="en-GB" dirty="0"/>
              <a:t>, ethernet, several USB, HDMI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Develop program on a PC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Compile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Upload machine code to Microcontroller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Microcontroller will continue to run it while powered on (persistent through power cycles)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list of typical activities the code would do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96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shows a schematic of the core of the circuit (sans details of the power supply)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List major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Arduino/microcontroller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Switches to trigger 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LCD for visual feedback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Piezo for audio feedback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Bluetooth board (HC-05)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Other items of note: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Pull down resistors (R1, R2, R3)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Data pins associated with switches held a ground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Closing switch pulls them high to be detected  in code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Pull down resistor prevents short to ground!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Potentiometer P1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Controls contrast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Voltage divider R4, R5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Arduino pins are high a +5V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HC-05 expects 3.3V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Voltage divider does the trick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Resistor R6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Current limiting for LED backlight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Power – USB, 5V or battery via Buck converter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the circuit looks like on a breadboard.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 out some of the major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1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piece of the puzzle is a protocol to communicate between the Microcontroller and the PC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packet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each message/opcode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80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 Software is other end of the protocol, acting on instructions from the Arduino and controlling Teams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the bullet points on the major actions of the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9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follow through an example.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1. Cycle window button pressed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2. Pulls the relevant pin on the microcontroller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3. The code detects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Sends the appropriate data packet to the HC-05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 also send a message to the LCD and play a sound on the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4. The HC-05 forwards this via BT to the PC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5. The software agent on the PC reads in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Decodes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appropriate action against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this case cycling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06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much it all costs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be able to get things a little cheaper via </a:t>
            </a:r>
            <a:r>
              <a:rPr lang="en-GB" dirty="0" err="1"/>
              <a:t>Ebay</a:t>
            </a:r>
            <a:r>
              <a:rPr lang="en-GB" dirty="0"/>
              <a:t> if you are prepared to wait!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3 different tables.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4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3030" y="3782796"/>
            <a:ext cx="6332596" cy="590931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708CD-DE15-47FF-B562-1D274B5EBEA7}"/>
              </a:ext>
            </a:extLst>
          </p:cNvPr>
          <p:cNvSpPr txBox="1">
            <a:spLocks/>
          </p:cNvSpPr>
          <p:nvPr/>
        </p:nvSpPr>
        <p:spPr>
          <a:xfrm>
            <a:off x="4708638" y="5876405"/>
            <a:ext cx="2774724" cy="590931"/>
          </a:xfrm>
          <a:prstGeom prst="rect">
            <a:avLst/>
          </a:prstGeom>
          <a:solidFill>
            <a:srgbClr val="F67D5E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Paul Harvey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635451"/>
              </p:ext>
            </p:extLst>
          </p:nvPr>
        </p:nvGraphicFramePr>
        <p:xfrm>
          <a:off x="1833828" y="2288932"/>
          <a:ext cx="4335914" cy="3110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574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54928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814052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Arduino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£5.66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1833828" y="1567182"/>
            <a:ext cx="196142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Wired/USB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7182905" y="1573020"/>
            <a:ext cx="3175267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Wireless/Bluetooth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148980"/>
              </p:ext>
            </p:extLst>
          </p:nvPr>
        </p:nvGraphicFramePr>
        <p:xfrm>
          <a:off x="7173185" y="2288932"/>
          <a:ext cx="3862550" cy="1309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00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398207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80341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827804"/>
              </p:ext>
            </p:extLst>
          </p:nvPr>
        </p:nvGraphicFramePr>
        <p:xfrm>
          <a:off x="7182905" y="4744792"/>
          <a:ext cx="3862550" cy="90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583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2451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11516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7182905" y="3965288"/>
            <a:ext cx="246019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Battery Power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4327637" y="5512541"/>
            <a:ext cx="176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latin typeface="Verdana Pro Cond SemiBold" panose="020B0706030504040204" pitchFamily="34" charset="0"/>
              </a:rPr>
              <a:t>Approx. £10.00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58" y="679718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75141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75141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8975141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0751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4790" y="6095172"/>
            <a:ext cx="238037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5761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5532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2844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488040" y="1164660"/>
            <a:ext cx="209124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ATmega328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605046" y="1940131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 C/C++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776988" y="5221169"/>
            <a:ext cx="1914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 Machine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304" y="4169838"/>
            <a:ext cx="3746089" cy="2454771"/>
          </a:xfrm>
          <a:solidFill>
            <a:schemeClr val="bg1">
              <a:alpha val="83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</a:t>
            </a:r>
          </a:p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8bit @ 16MHz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DRAM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3481-4323-4650-A1AA-435AFB8D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8" y="1644791"/>
            <a:ext cx="3702556" cy="22204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4F0C8E-8B00-4B19-A3C6-9AA24801FA89}"/>
              </a:ext>
            </a:extLst>
          </p:cNvPr>
          <p:cNvSpPr txBox="1">
            <a:spLocks/>
          </p:cNvSpPr>
          <p:nvPr/>
        </p:nvSpPr>
        <p:spPr>
          <a:xfrm>
            <a:off x="758482" y="4179190"/>
            <a:ext cx="4522838" cy="208395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Monitor switch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Marshall/send protocol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Update display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Play tones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4841829" y="2612991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34222-EEB2-4C4D-B924-B19541E4F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304" y="1716562"/>
            <a:ext cx="3175032" cy="21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7F6F2D-44AC-47AF-A4DE-5F446D376B5D}"/>
              </a:ext>
            </a:extLst>
          </p:cNvPr>
          <p:cNvGrpSpPr/>
          <p:nvPr/>
        </p:nvGrpSpPr>
        <p:grpSpPr>
          <a:xfrm>
            <a:off x="2799252" y="1094642"/>
            <a:ext cx="6798862" cy="5609984"/>
            <a:chOff x="2904760" y="1094642"/>
            <a:chExt cx="6798862" cy="5609984"/>
          </a:xfrm>
        </p:grpSpPr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9E8A4528-0C9A-45D7-BD4A-79F96DBF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506" y="1156663"/>
              <a:ext cx="6717116" cy="554796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A14E7D-5CDE-45C4-9447-B11B276979FF}"/>
                </a:ext>
              </a:extLst>
            </p:cNvPr>
            <p:cNvSpPr/>
            <p:nvPr/>
          </p:nvSpPr>
          <p:spPr>
            <a:xfrm>
              <a:off x="8480301" y="1104167"/>
              <a:ext cx="768989" cy="540543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9D0C89-31CF-483B-85C1-0473DC5E39B3}"/>
                </a:ext>
              </a:extLst>
            </p:cNvPr>
            <p:cNvSpPr/>
            <p:nvPr/>
          </p:nvSpPr>
          <p:spPr>
            <a:xfrm>
              <a:off x="6455346" y="4595081"/>
              <a:ext cx="2024955" cy="27471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F86783-24EA-48F3-8ECA-CFAFA139A873}"/>
                </a:ext>
              </a:extLst>
            </p:cNvPr>
            <p:cNvSpPr/>
            <p:nvPr/>
          </p:nvSpPr>
          <p:spPr>
            <a:xfrm>
              <a:off x="2904760" y="3704824"/>
              <a:ext cx="1137678" cy="1044019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3C47E10-D433-491B-ABBE-BB2020F00D7F}"/>
                </a:ext>
              </a:extLst>
            </p:cNvPr>
            <p:cNvSpPr/>
            <p:nvPr/>
          </p:nvSpPr>
          <p:spPr>
            <a:xfrm>
              <a:off x="4042437" y="4302885"/>
              <a:ext cx="1563779" cy="196325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B4BE28-74DE-477A-AA27-E88963CD8FA6}"/>
                </a:ext>
              </a:extLst>
            </p:cNvPr>
            <p:cNvSpPr/>
            <p:nvPr/>
          </p:nvSpPr>
          <p:spPr>
            <a:xfrm>
              <a:off x="4731272" y="5194825"/>
              <a:ext cx="1563779" cy="131773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4B24B9-CA05-4A6C-8461-FC78D2A2FC48}"/>
                </a:ext>
              </a:extLst>
            </p:cNvPr>
            <p:cNvSpPr/>
            <p:nvPr/>
          </p:nvSpPr>
          <p:spPr>
            <a:xfrm>
              <a:off x="6705236" y="2984344"/>
              <a:ext cx="1595436" cy="1072573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E93D29-7C00-4321-9753-53008FD8C3F6}"/>
                </a:ext>
              </a:extLst>
            </p:cNvPr>
            <p:cNvSpPr/>
            <p:nvPr/>
          </p:nvSpPr>
          <p:spPr>
            <a:xfrm>
              <a:off x="5129670" y="2984346"/>
              <a:ext cx="1575565" cy="42011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855BB1D-7B24-4A28-9E0B-EA27E7F693AE}"/>
                </a:ext>
              </a:extLst>
            </p:cNvPr>
            <p:cNvSpPr/>
            <p:nvPr/>
          </p:nvSpPr>
          <p:spPr>
            <a:xfrm>
              <a:off x="5129670" y="3404455"/>
              <a:ext cx="476546" cy="409575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0C856C-F822-46B5-BB65-DC616B1F8E8E}"/>
                </a:ext>
              </a:extLst>
            </p:cNvPr>
            <p:cNvSpPr/>
            <p:nvPr/>
          </p:nvSpPr>
          <p:spPr>
            <a:xfrm>
              <a:off x="2908323" y="3397047"/>
              <a:ext cx="2220523" cy="30777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7ECE21-50AA-4A32-B74E-5EAA49F12BBD}"/>
                </a:ext>
              </a:extLst>
            </p:cNvPr>
            <p:cNvSpPr/>
            <p:nvPr/>
          </p:nvSpPr>
          <p:spPr>
            <a:xfrm rot="5400000">
              <a:off x="2836468" y="2094337"/>
              <a:ext cx="2297641" cy="30777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A87E06-FC72-44DA-B276-B7D40E26F5A0}"/>
                </a:ext>
              </a:extLst>
            </p:cNvPr>
            <p:cNvSpPr/>
            <p:nvPr/>
          </p:nvSpPr>
          <p:spPr>
            <a:xfrm>
              <a:off x="4285885" y="1094642"/>
              <a:ext cx="2841442" cy="1889703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EB3F6F-9018-4165-B390-FFC5FE172E16}"/>
                </a:ext>
              </a:extLst>
            </p:cNvPr>
            <p:cNvSpPr/>
            <p:nvPr/>
          </p:nvSpPr>
          <p:spPr>
            <a:xfrm>
              <a:off x="4547504" y="2984345"/>
              <a:ext cx="581343" cy="412701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21D7C5-D833-4895-AB74-02AF7E1F8C69}"/>
                </a:ext>
              </a:extLst>
            </p:cNvPr>
            <p:cNvSpPr/>
            <p:nvPr/>
          </p:nvSpPr>
          <p:spPr>
            <a:xfrm>
              <a:off x="4547504" y="3704492"/>
              <a:ext cx="581343" cy="388169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44ADCE6-914D-46FB-8525-CE9C0680FE97}"/>
                </a:ext>
              </a:extLst>
            </p:cNvPr>
            <p:cNvSpPr/>
            <p:nvPr/>
          </p:nvSpPr>
          <p:spPr>
            <a:xfrm>
              <a:off x="4547504" y="4495067"/>
              <a:ext cx="1058712" cy="293209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87F5CA-2C45-4864-B425-ECFAC6870149}"/>
                </a:ext>
              </a:extLst>
            </p:cNvPr>
            <p:cNvSpPr/>
            <p:nvPr/>
          </p:nvSpPr>
          <p:spPr>
            <a:xfrm>
              <a:off x="6286259" y="5192239"/>
              <a:ext cx="541040" cy="1322128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3C09E37-8FB2-4F74-9737-9D658C46033C}"/>
                </a:ext>
              </a:extLst>
            </p:cNvPr>
            <p:cNvSpPr/>
            <p:nvPr/>
          </p:nvSpPr>
          <p:spPr>
            <a:xfrm>
              <a:off x="4725958" y="4987619"/>
              <a:ext cx="2096993" cy="20713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03EB7C-8661-4310-AA1A-BA6D18A76010}"/>
                </a:ext>
              </a:extLst>
            </p:cNvPr>
            <p:cNvSpPr/>
            <p:nvPr/>
          </p:nvSpPr>
          <p:spPr>
            <a:xfrm>
              <a:off x="6580445" y="4857016"/>
              <a:ext cx="242506" cy="128087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A048BCA-F833-4561-839D-FF192F6CF43B}"/>
                </a:ext>
              </a:extLst>
            </p:cNvPr>
            <p:cNvSpPr/>
            <p:nvPr/>
          </p:nvSpPr>
          <p:spPr>
            <a:xfrm>
              <a:off x="6475487" y="4395055"/>
              <a:ext cx="347464" cy="206527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557ED2E-DE5B-4A04-9D38-281531AD929E}"/>
                </a:ext>
              </a:extLst>
            </p:cNvPr>
            <p:cNvSpPr/>
            <p:nvPr/>
          </p:nvSpPr>
          <p:spPr>
            <a:xfrm>
              <a:off x="5128847" y="3803087"/>
              <a:ext cx="461963" cy="291929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1D7CBAC-7169-4320-9998-C514069E0E63}"/>
                </a:ext>
              </a:extLst>
            </p:cNvPr>
            <p:cNvSpPr/>
            <p:nvPr/>
          </p:nvSpPr>
          <p:spPr>
            <a:xfrm>
              <a:off x="4547504" y="4091842"/>
              <a:ext cx="311417" cy="210974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CAF8CA68-67D4-4514-8FD8-B6E1D4E29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1352" y="371561"/>
            <a:ext cx="2374109" cy="1184678"/>
          </a:xfrm>
          <a:solidFill>
            <a:srgbClr val="FFCCCC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Triggering Actions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S1, S2, S3 – Tactile switches completing circuit pulls the relevant pin high.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R1, R2, R3 – Pull down resistors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C33B34A-9F0E-4F58-AC05-2CF0DD30E526}"/>
              </a:ext>
            </a:extLst>
          </p:cNvPr>
          <p:cNvSpPr txBox="1">
            <a:spLocks/>
          </p:cNvSpPr>
          <p:nvPr/>
        </p:nvSpPr>
        <p:spPr>
          <a:xfrm>
            <a:off x="9674282" y="4832192"/>
            <a:ext cx="2353593" cy="1049862"/>
          </a:xfrm>
          <a:prstGeom prst="rect">
            <a:avLst/>
          </a:prstGeom>
          <a:solidFill>
            <a:srgbClr val="EDEDED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Activity LED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LED1 – Flashed by bootloader on activity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R8 – Current limiting resistor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7DA5E55-D46C-4913-9542-370BD88E7058}"/>
              </a:ext>
            </a:extLst>
          </p:cNvPr>
          <p:cNvSpPr txBox="1">
            <a:spLocks/>
          </p:cNvSpPr>
          <p:nvPr/>
        </p:nvSpPr>
        <p:spPr>
          <a:xfrm>
            <a:off x="175661" y="5295253"/>
            <a:ext cx="2353593" cy="14220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IC1 – </a:t>
            </a:r>
            <a:r>
              <a:rPr lang="en-GB" sz="1200" dirty="0" err="1">
                <a:solidFill>
                  <a:srgbClr val="4F4E4E"/>
                </a:solidFill>
                <a:latin typeface="typoninesans regular 18"/>
              </a:rPr>
              <a:t>ATMega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328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Runs uploaded machine code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Reacts to inputs pins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Sets output pins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28ED646-149F-42B1-940A-2F6D8BA5CDD8}"/>
              </a:ext>
            </a:extLst>
          </p:cNvPr>
          <p:cNvSpPr txBox="1">
            <a:spLocks/>
          </p:cNvSpPr>
          <p:nvPr/>
        </p:nvSpPr>
        <p:spPr>
          <a:xfrm>
            <a:off x="175660" y="4248970"/>
            <a:ext cx="2353593" cy="894530"/>
          </a:xfrm>
          <a:prstGeom prst="rect">
            <a:avLst/>
          </a:prstGeom>
          <a:solidFill>
            <a:srgbClr val="F3EAC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 Clock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C1, C2 and Y1 - Crystal circuit providing clock for the microcontroller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7E5911C-5A2E-4680-A5BD-C3E9579C4064}"/>
              </a:ext>
            </a:extLst>
          </p:cNvPr>
          <p:cNvSpPr txBox="1">
            <a:spLocks/>
          </p:cNvSpPr>
          <p:nvPr/>
        </p:nvSpPr>
        <p:spPr>
          <a:xfrm>
            <a:off x="178590" y="1139423"/>
            <a:ext cx="2353593" cy="1049861"/>
          </a:xfrm>
          <a:prstGeom prst="rect">
            <a:avLst/>
          </a:prstGeom>
          <a:solidFill>
            <a:srgbClr val="E2D6E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Reset Switch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R7 – Pullup resistor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S4 – Reset switch  triggers reset by RST pulling pin low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50C22D3-2DB4-4FAC-90C5-70A9806CBC8E}"/>
              </a:ext>
            </a:extLst>
          </p:cNvPr>
          <p:cNvSpPr txBox="1">
            <a:spLocks/>
          </p:cNvSpPr>
          <p:nvPr/>
        </p:nvSpPr>
        <p:spPr>
          <a:xfrm>
            <a:off x="187382" y="2308799"/>
            <a:ext cx="2353593" cy="1797209"/>
          </a:xfrm>
          <a:prstGeom prst="rect">
            <a:avLst/>
          </a:prstGeom>
          <a:solidFill>
            <a:srgbClr val="CCD2D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Visual Feedback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LCD1 - LCD Screen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P1 - Adjusts Contrast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R6 - Current limiting resistor for LED backlight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Data lines etc. to Microcontroller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4BDA010-A6CC-4E7E-8C7F-6036FE7CC33E}"/>
              </a:ext>
            </a:extLst>
          </p:cNvPr>
          <p:cNvSpPr txBox="1">
            <a:spLocks/>
          </p:cNvSpPr>
          <p:nvPr/>
        </p:nvSpPr>
        <p:spPr>
          <a:xfrm>
            <a:off x="9665489" y="1728507"/>
            <a:ext cx="2353593" cy="1471893"/>
          </a:xfrm>
          <a:prstGeom prst="rect">
            <a:avLst/>
          </a:prstGeom>
          <a:solidFill>
            <a:srgbClr val="CCEFDC">
              <a:alpha val="92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Bluetooth Communications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BT1 – Serial to Bluetooth interface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R4, R5 – Voltage divider, </a:t>
            </a:r>
            <a:r>
              <a:rPr lang="en-GB" sz="1200" dirty="0" err="1">
                <a:solidFill>
                  <a:srgbClr val="4F4E4E"/>
                </a:solidFill>
                <a:latin typeface="typoninesans regular 18"/>
              </a:rPr>
              <a:t>ATMega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uses 5V logic, BT card users 3.3V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9DFF823-E6C3-46C4-9700-C50F9F1FB5E8}"/>
              </a:ext>
            </a:extLst>
          </p:cNvPr>
          <p:cNvSpPr txBox="1">
            <a:spLocks/>
          </p:cNvSpPr>
          <p:nvPr/>
        </p:nvSpPr>
        <p:spPr>
          <a:xfrm>
            <a:off x="9668422" y="3331639"/>
            <a:ext cx="2385832" cy="1354662"/>
          </a:xfrm>
          <a:prstGeom prst="rect">
            <a:avLst/>
          </a:prstGeom>
          <a:solidFill>
            <a:srgbClr val="CCEFF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USB Comms &amp; Uploading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FTDI1 - Serial to USB conversion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Connected to RX/TX lines on </a:t>
            </a:r>
            <a:r>
              <a:rPr lang="en-GB" sz="1200" dirty="0" err="1">
                <a:solidFill>
                  <a:srgbClr val="4F4E4E"/>
                </a:solidFill>
                <a:latin typeface="typoninesans regular 18"/>
              </a:rPr>
              <a:t>uC</a:t>
            </a:r>
            <a:endParaRPr lang="en-GB" sz="1200" dirty="0">
              <a:solidFill>
                <a:srgbClr val="4F4E4E"/>
              </a:solidFill>
              <a:latin typeface="typoninesans regular 18"/>
            </a:endParaRP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RTS pulled low on new session – used to trigger bootloader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D248A9A-84E2-40BB-ADFA-8C01DF481BE5}"/>
              </a:ext>
            </a:extLst>
          </p:cNvPr>
          <p:cNvSpPr txBox="1">
            <a:spLocks/>
          </p:cNvSpPr>
          <p:nvPr/>
        </p:nvSpPr>
        <p:spPr>
          <a:xfrm>
            <a:off x="9674284" y="6027945"/>
            <a:ext cx="2353593" cy="619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Audio Feedback</a:t>
            </a:r>
          </a:p>
          <a:p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J1 – Piezo “speaker”</a:t>
            </a:r>
          </a:p>
        </p:txBody>
      </p: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524D3-A388-49B9-93F2-FB4B1A3C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853" y="1437861"/>
            <a:ext cx="6813264" cy="5111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3646901" y="2048539"/>
            <a:ext cx="103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73357" y="2571759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4660761" y="1095952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7061506" y="1725726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R1, R2, R3 - Pulldown resistors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8626815" y="3130047"/>
            <a:ext cx="1710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R6 - Current limiting resistor for LED backlight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8829965" y="1512043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S1 – Cycle</a:t>
            </a:r>
          </a:p>
          <a:p>
            <a:r>
              <a:rPr lang="en-GB" dirty="0"/>
              <a:t>S2 – Mute</a:t>
            </a:r>
          </a:p>
          <a:p>
            <a:r>
              <a:rPr lang="en-GB" dirty="0"/>
              <a:t>S3 -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0484-525E-48C6-B7E9-0AEB3C7D305E}"/>
              </a:ext>
            </a:extLst>
          </p:cNvPr>
          <p:cNvSpPr txBox="1"/>
          <p:nvPr/>
        </p:nvSpPr>
        <p:spPr>
          <a:xfrm>
            <a:off x="7916912" y="5520098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J1 – Piezo buzzer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</p:cNvCxnSpPr>
          <p:nvPr/>
        </p:nvCxnSpPr>
        <p:spPr>
          <a:xfrm>
            <a:off x="4596700" y="2538706"/>
            <a:ext cx="863196" cy="6683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6315485" y="844229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Bluetooth/ HC-05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2DAE7-CF55-444B-8B29-E65B3A3FD063}"/>
              </a:ext>
            </a:extLst>
          </p:cNvPr>
          <p:cNvSpPr txBox="1"/>
          <p:nvPr/>
        </p:nvSpPr>
        <p:spPr>
          <a:xfrm>
            <a:off x="3602048" y="5266250"/>
            <a:ext cx="59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LCD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</p:cNvCxnSpPr>
          <p:nvPr/>
        </p:nvCxnSpPr>
        <p:spPr>
          <a:xfrm>
            <a:off x="2770434" y="3094979"/>
            <a:ext cx="750375" cy="39696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</p:cNvCxnSpPr>
          <p:nvPr/>
        </p:nvCxnSpPr>
        <p:spPr>
          <a:xfrm flipH="1">
            <a:off x="6077804" y="1425522"/>
            <a:ext cx="690011" cy="53535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</p:cNvCxnSpPr>
          <p:nvPr/>
        </p:nvCxnSpPr>
        <p:spPr>
          <a:xfrm flipH="1">
            <a:off x="6619461" y="2464390"/>
            <a:ext cx="831006" cy="36897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</p:cNvCxnSpPr>
          <p:nvPr/>
        </p:nvCxnSpPr>
        <p:spPr>
          <a:xfrm>
            <a:off x="5176482" y="1881375"/>
            <a:ext cx="247705" cy="7675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</p:cNvCxnSpPr>
          <p:nvPr/>
        </p:nvCxnSpPr>
        <p:spPr>
          <a:xfrm flipV="1">
            <a:off x="7144981" y="2265127"/>
            <a:ext cx="1710744" cy="7687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3FAD05-C17C-4750-A169-35BB188C0914}"/>
              </a:ext>
            </a:extLst>
          </p:cNvPr>
          <p:cNvCxnSpPr>
            <a:cxnSpLocks/>
          </p:cNvCxnSpPr>
          <p:nvPr/>
        </p:nvCxnSpPr>
        <p:spPr>
          <a:xfrm>
            <a:off x="6375136" y="4223581"/>
            <a:ext cx="1625217" cy="119655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</p:cNvCxnSpPr>
          <p:nvPr/>
        </p:nvCxnSpPr>
        <p:spPr>
          <a:xfrm flipH="1">
            <a:off x="3969026" y="4532243"/>
            <a:ext cx="449702" cy="68148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</p:cNvCxnSpPr>
          <p:nvPr/>
        </p:nvCxnSpPr>
        <p:spPr>
          <a:xfrm flipV="1">
            <a:off x="5459896" y="3533018"/>
            <a:ext cx="3166919" cy="5906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86385"/>
              </p:ext>
            </p:extLst>
          </p:nvPr>
        </p:nvGraphicFramePr>
        <p:xfrm>
          <a:off x="2307304" y="1683378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2307304" y="1044047"/>
            <a:ext cx="28595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2307304" y="2716869"/>
            <a:ext cx="19451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98645"/>
              </p:ext>
            </p:extLst>
          </p:nvPr>
        </p:nvGraphicFramePr>
        <p:xfrm>
          <a:off x="2307304" y="3356200"/>
          <a:ext cx="8660579" cy="29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53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215275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90977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1026697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4670777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26FF1-9D50-4A86-956B-2E47BE8E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88" y="1894974"/>
            <a:ext cx="4981128" cy="34482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4727" y="1274713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903" y="1991117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4271" y="4314526"/>
            <a:ext cx="4797874" cy="2220432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Ardiuno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035381" y="2536722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3453" y="1040177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891988" y="1189034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130559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360620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F84ED4-36C2-4910-B1F3-BC1FF13D7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2498" y="4080620"/>
            <a:ext cx="1396668" cy="208912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947944" y="4058206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931764" y="342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5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655299" y="3993160"/>
            <a:ext cx="1038387" cy="127927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433175" y="2651949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622826" y="1923248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0876629" y="3301299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ACECB5-7853-49ED-A835-8550CF10B044}"/>
              </a:ext>
            </a:extLst>
          </p:cNvPr>
          <p:cNvSpPr txBox="1"/>
          <p:nvPr/>
        </p:nvSpPr>
        <p:spPr>
          <a:xfrm>
            <a:off x="9514071" y="4870665"/>
            <a:ext cx="80182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HC-05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D8BE86-A7C8-4A37-AF8B-328BA69474BB}"/>
              </a:ext>
            </a:extLst>
          </p:cNvPr>
          <p:cNvGrpSpPr/>
          <p:nvPr/>
        </p:nvGrpSpPr>
        <p:grpSpPr>
          <a:xfrm>
            <a:off x="7246201" y="4397635"/>
            <a:ext cx="1164331" cy="1623168"/>
            <a:chOff x="6096000" y="3681382"/>
            <a:chExt cx="876779" cy="119571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3BD0EF-336D-44C2-9296-C83D2545EA06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ED37636-A519-428C-8ABD-01571F37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CC7D2F6-ECD8-422D-A6A8-65360DC1B5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5514" y="4495170"/>
            <a:ext cx="739943" cy="1459653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BE6402D8-B180-4570-94C7-E2CE663FF41D}"/>
              </a:ext>
            </a:extLst>
          </p:cNvPr>
          <p:cNvSpPr txBox="1">
            <a:spLocks/>
          </p:cNvSpPr>
          <p:nvPr/>
        </p:nvSpPr>
        <p:spPr>
          <a:xfrm>
            <a:off x="7508523" y="3753094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96433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896</TotalTime>
  <Words>1200</Words>
  <Application>Microsoft Office PowerPoint</Application>
  <PresentationFormat>Widescreen</PresentationFormat>
  <Paragraphs>313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 Black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78</cp:revision>
  <dcterms:created xsi:type="dcterms:W3CDTF">2022-01-27T14:42:00Z</dcterms:created>
  <dcterms:modified xsi:type="dcterms:W3CDTF">2022-02-21T17:08:53Z</dcterms:modified>
</cp:coreProperties>
</file>